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docx" ContentType="application/vnd.openxmlformats-officedocument.wordprocessingml.document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2" r:id="rId2"/>
  </p:sldMasterIdLst>
  <p:sldIdLst>
    <p:sldId id="268" r:id="rId3"/>
    <p:sldId id="271" r:id="rId4"/>
    <p:sldId id="272" r:id="rId5"/>
    <p:sldId id="275" r:id="rId6"/>
    <p:sldId id="276" r:id="rId7"/>
    <p:sldId id="277" r:id="rId8"/>
    <p:sldId id="278" r:id="rId9"/>
    <p:sldId id="279" r:id="rId10"/>
    <p:sldId id="283" r:id="rId11"/>
    <p:sldId id="281" r:id="rId12"/>
    <p:sldId id="274" r:id="rId13"/>
    <p:sldId id="270" r:id="rId1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9" d="100"/>
          <a:sy n="109" d="100"/>
        </p:scale>
        <p:origin x="-72" y="18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tableStyles" Target="tableStyle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presProps" Target="pres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e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Прямоугольник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Скругленный прямоугольник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Овал 3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5" name="Овал 4"/>
          <p:cNvSpPr/>
          <p:nvPr/>
        </p:nvSpPr>
        <p:spPr>
          <a:xfrm>
            <a:off x="1157288" y="1344613"/>
            <a:ext cx="63500" cy="65087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6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8829980D-8391-4317-9E8E-8D72F051254E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EA23B0B-BACD-4214-9D01-AB338EF269D4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168132581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F1B4F98-EE0B-4558-B3C3-3509A5AF88EF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2C9752C-6359-40F9-8387-0814A09B38D9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42376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2282825" y="0"/>
            <a:ext cx="68580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Прямоугольник 4"/>
          <p:cNvSpPr/>
          <p:nvPr/>
        </p:nvSpPr>
        <p:spPr bwMode="invGray">
          <a:xfrm>
            <a:off x="2286000" y="0"/>
            <a:ext cx="76200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6" name="Овал 5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7" name="Овал 6"/>
          <p:cNvSpPr/>
          <p:nvPr/>
        </p:nvSpPr>
        <p:spPr>
          <a:xfrm>
            <a:off x="2408238" y="2746375"/>
            <a:ext cx="63500" cy="63500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black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0B329E-3743-4E12-B5BF-9BE7AA5CB45B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268A07D-EA0F-4ACB-90AF-35D119D94BAE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425493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F32D0C4-AC95-4483-A590-B2287AE4E6B6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2A9CC53-DFCE-43D1-941F-E93063CEBF9E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7926659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/>
          <a:lstStyle>
            <a:lvl1pPr algn="ctr">
              <a:defRPr sz="4500" b="1" cap="none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E1A7E27-950E-4353-9FE2-25BC82E7F13D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FBDDC8C-5FA6-4CA9-A4A0-301EE1CFA3DD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567382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0D46303-1B1D-4B16-96BF-37527CDD5203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4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F0649A2-BB89-4289-8B59-F68C189DCAEA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1821050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Прямоугольник 1"/>
          <p:cNvSpPr/>
          <p:nvPr/>
        </p:nvSpPr>
        <p:spPr>
          <a:xfrm>
            <a:off x="1014413" y="0"/>
            <a:ext cx="8129587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3" name="Прямоугольник 2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4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5B23D1B1-56D7-4DC5-AF96-F8809F218EE1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711B437C-BC63-4A2B-A709-5C72F0923F1E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55299270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6E27AAE-91F1-49C0-A6F6-6BA88F423B55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2ACD6610-6F1B-495C-8FD6-AA37B914210B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60918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Объект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tIns="274320">
            <a:normAutofit/>
          </a:bodyPr>
          <a:lstStyle>
            <a:extLst/>
          </a:lstStyle>
          <a:p>
            <a:pPr indent="-283464">
              <a:lnSpc>
                <a:spcPts val="3000"/>
              </a:lnSpc>
              <a:spcBef>
                <a:spcPts val="600"/>
              </a:spcBef>
              <a:buClr>
                <a:srgbClr val="3891A7"/>
              </a:buClr>
              <a:buSzPct val="80000"/>
              <a:buFont typeface="Wingdings 2"/>
              <a:buNone/>
              <a:defRPr/>
            </a:pPr>
            <a:endParaRPr lang="en-US" sz="3200">
              <a:solidFill>
                <a:prstClr val="black"/>
              </a:solidFill>
              <a:cs typeface="Arial" charset="0"/>
            </a:endParaRPr>
          </a:p>
        </p:txBody>
      </p:sp>
      <p:sp>
        <p:nvSpPr>
          <p:cNvPr id="6" name="Блок-схема: процесс 5"/>
          <p:cNvSpPr/>
          <p:nvPr/>
        </p:nvSpPr>
        <p:spPr>
          <a:xfrm rot="19468671">
            <a:off x="396875" y="954088"/>
            <a:ext cx="685800" cy="204787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7" name="Блок-схема: процесс 6"/>
          <p:cNvSpPr/>
          <p:nvPr/>
        </p:nvSpPr>
        <p:spPr>
          <a:xfrm rot="2103354" flipH="1">
            <a:off x="5003800" y="936625"/>
            <a:ext cx="649288" cy="204788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tIns="274320">
            <a:normAutofit/>
          </a:bodyPr>
          <a:lstStyle>
            <a:lvl1pPr indent="0">
              <a:buNone/>
              <a:defRPr sz="3200"/>
            </a:lvl1pPr>
            <a:extLst/>
          </a:lstStyle>
          <a:p>
            <a:pPr lvl="0"/>
            <a:r>
              <a:rPr lang="ru-RU" noProof="0" smtClean="0"/>
              <a:t>Вставка рисунка</a:t>
            </a:r>
            <a:endParaRPr lang="en-US" noProof="0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8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91A275E3-46D1-4F51-9491-6D45FC0366D8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9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pPr>
              <a:defRPr/>
            </a:pPr>
            <a:fld id="{C396A992-51C0-42F9-8C4B-0C8E80F84B66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0092602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BEF8F9-DC14-4964-AA65-CBCE14987B3A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AEB7F25-98F0-4AAF-BC9A-75789BB67C6C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715919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Дата 2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383D40-C6B0-438A-B817-F58961A397A1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5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6" name="Номер слайда 2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6F8382-E8A4-485D-A575-C738C23CD65C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39548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Прямоугольник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Скругленный прямоугольник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Прямоугольник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9" name="Объект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1" name="Объект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Скругленный прямоугольник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Объект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Прямоугольник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Скругленный прямоугольник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15.02.2014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75" y="-815975"/>
            <a:ext cx="1638300" cy="1638300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8" name="Овал 7"/>
          <p:cNvSpPr/>
          <p:nvPr/>
        </p:nvSpPr>
        <p:spPr>
          <a:xfrm>
            <a:off x="168275" y="20638"/>
            <a:ext cx="1703388" cy="1703387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1012825" y="0"/>
            <a:ext cx="813117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100" y="274638"/>
            <a:ext cx="749935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1033" name="Текст 8"/>
          <p:cNvSpPr>
            <a:spLocks noGrp="1"/>
          </p:cNvSpPr>
          <p:nvPr>
            <p:ph type="body" idx="1"/>
          </p:nvPr>
        </p:nvSpPr>
        <p:spPr bwMode="auto">
          <a:xfrm>
            <a:off x="1435100" y="1447800"/>
            <a:ext cx="7499350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 smtClean="0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77BDFC8-5896-407B-8795-47D7BB47E798}" type="datetimeFigureOut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15.02.2014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775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fontAlgn="auto" latinLnBrk="0" hangingPunct="1">
              <a:spcBef>
                <a:spcPts val="0"/>
              </a:spcBef>
              <a:spcAft>
                <a:spcPts val="0"/>
              </a:spcAft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  <a:latin typeface="+mn-lt"/>
                <a:cs typeface="+mn-cs"/>
              </a:defRPr>
            </a:lvl1pPr>
            <a:extLst/>
          </a:lstStyle>
          <a:p>
            <a:pPr>
              <a:defRPr/>
            </a:pPr>
            <a:fld id="{C8A6F817-DE4F-4111-B19A-2E4C94AF6C18}" type="slidenum">
              <a:rPr lang="ru-RU">
                <a:solidFill>
                  <a:srgbClr val="E7DEC9">
                    <a:shade val="50000"/>
                    <a:satMod val="200000"/>
                  </a:srgbClr>
                </a:solidFill>
              </a:rPr>
              <a:pPr>
                <a:defRPr/>
              </a:pPr>
              <a:t>‹#›</a:t>
            </a:fld>
            <a:endParaRPr lang="ru-RU">
              <a:solidFill>
                <a:srgbClr val="E7DEC9">
                  <a:shade val="50000"/>
                  <a:satMod val="200000"/>
                </a:srgbClr>
              </a:solidFill>
            </a:endParaRPr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413" y="0"/>
            <a:ext cx="73025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>
              <a:defRPr/>
            </a:pPr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769359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300" kern="1200">
          <a:solidFill>
            <a:srgbClr val="572314"/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300">
          <a:solidFill>
            <a:srgbClr val="572314"/>
          </a:solidFill>
          <a:latin typeface="Corbel" pitchFamily="34" charset="0"/>
        </a:defRPr>
      </a:lvl9pPr>
      <a:extLst/>
    </p:titleStyle>
    <p:bodyStyle>
      <a:lvl1pPr marL="365125" indent="-282575" algn="l" rtl="0" eaLnBrk="0" fontAlgn="base" hangingPunct="0">
        <a:spcBef>
          <a:spcPts val="600"/>
        </a:spcBef>
        <a:spcAft>
          <a:spcPct val="0"/>
        </a:spcAft>
        <a:buClr>
          <a:schemeClr val="accent1"/>
        </a:buClr>
        <a:buSzPct val="80000"/>
        <a:buFont typeface="Wingdings 2" pitchFamily="18" charset="2"/>
        <a:buChar char="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39763" indent="-236538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Font typeface="Verdana" pitchFamily="34" charset="0"/>
        <a:buChar char="◦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5825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6963" indent="-173038" algn="l" rtl="0" eaLnBrk="0" fontAlgn="base" hangingPunct="0">
        <a:spcBef>
          <a:spcPct val="20000"/>
        </a:spcBef>
        <a:spcAft>
          <a:spcPct val="0"/>
        </a:spcAft>
        <a:buClr>
          <a:srgbClr val="C32D2E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6988" indent="-182563" algn="l" rtl="0" eaLnBrk="0" fontAlgn="base" hangingPunct="0">
        <a:spcBef>
          <a:spcPct val="20000"/>
        </a:spcBef>
        <a:spcAft>
          <a:spcPct val="0"/>
        </a:spcAft>
        <a:buClr>
          <a:srgbClr val="84AA33"/>
        </a:buClr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3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_________Microsoft_Word1.docx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4.emf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7010400" cy="1527175"/>
          </a:xfrm>
        </p:spPr>
        <p:txBody>
          <a:bodyPr/>
          <a:lstStyle/>
          <a:p>
            <a:pPr algn="ctr">
              <a:defRPr/>
            </a:pP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</a:rPr>
              <a:t>КГБОУ ДПО «АКИПКРО»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>Отдел по образованию администрации города Заринска</a:t>
            </a:r>
            <a:b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</a:rPr>
              <a:t>Муниципальное бюджетное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>общеобразовательное учреждение</a:t>
            </a:r>
            <a:b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>«Лицей «Бригантина»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510588" cy="4824412"/>
          </a:xfrm>
        </p:spPr>
        <p:txBody>
          <a:bodyPr>
            <a:normAutofit fontScale="92500" lnSpcReduction="20000"/>
          </a:bodyPr>
          <a:lstStyle/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i="1" dirty="0">
                <a:solidFill>
                  <a:schemeClr val="folHlink"/>
                </a:solidFill>
              </a:rPr>
              <a:t>              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i="1" dirty="0" smtClean="0"/>
              <a:t>Стажерская практика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i="1" dirty="0" smtClean="0"/>
              <a:t>19.02.2014     </a:t>
            </a:r>
            <a:endParaRPr lang="ru-RU" sz="1800" b="1" i="1" dirty="0"/>
          </a:p>
          <a:p>
            <a:pPr marL="6350" indent="0" algn="ctr">
              <a:buClr>
                <a:srgbClr val="3891A7"/>
              </a:buClr>
              <a:buNone/>
              <a:defRPr/>
            </a:pPr>
            <a:r>
              <a:rPr lang="ru-RU" sz="2400" b="1" i="1" dirty="0" smtClean="0"/>
              <a:t>  </a:t>
            </a:r>
            <a:r>
              <a:rPr lang="ru-RU" sz="3600" dirty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Нормативно-правовое обеспечение  </a:t>
            </a:r>
            <a:r>
              <a:rPr lang="ru-RU" sz="3600" dirty="0" smtClean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в </a:t>
            </a:r>
            <a:r>
              <a:rPr lang="ru-RU" sz="3600" dirty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условиях </a:t>
            </a:r>
            <a:r>
              <a:rPr lang="ru-RU" sz="3600" dirty="0" smtClean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ре </a:t>
            </a:r>
            <a:r>
              <a:rPr lang="ru-RU" sz="3900" dirty="0" smtClean="0"/>
              <a:t>Нормативно-правовое </a:t>
            </a:r>
            <a:r>
              <a:rPr lang="ru-RU" sz="3900" dirty="0"/>
              <a:t>обеспечение  образовательного процесса в условиях реализации нелинейного </a:t>
            </a:r>
            <a:r>
              <a:rPr lang="ru-RU" sz="3900" dirty="0" smtClean="0"/>
              <a:t>расписания</a:t>
            </a:r>
            <a:endParaRPr lang="ru-RU" sz="3900" b="1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 dirty="0" smtClean="0"/>
              <a:t>                                                                                                                       Сухих Любовь Ивановна</a:t>
            </a:r>
            <a:r>
              <a:rPr lang="ru-RU" sz="2000" dirty="0" smtClean="0"/>
              <a:t>,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  </a:t>
            </a:r>
            <a:r>
              <a:rPr lang="ru-RU" sz="2000" dirty="0" smtClean="0"/>
              <a:t>директор лицея</a:t>
            </a:r>
            <a:r>
              <a:rPr lang="ru-RU" sz="2000" dirty="0" smtClean="0"/>
              <a:t> </a:t>
            </a:r>
            <a:endParaRPr lang="ru-RU" sz="2000" dirty="0"/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/>
              <a:t>Телефон: 8 – (385 – 95) -4-08-66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E – mail</a:t>
            </a:r>
            <a:r>
              <a:rPr lang="ru-RU" sz="2000" dirty="0"/>
              <a:t>: </a:t>
            </a:r>
            <a:r>
              <a:rPr lang="en-US" sz="2000" u="sng" dirty="0"/>
              <a:t>brigantina.07@mail.ru</a:t>
            </a:r>
            <a:endParaRPr lang="ru-RU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/>
              <a:t>Заринск </a:t>
            </a:r>
            <a:r>
              <a:rPr lang="ru-RU" sz="2000" dirty="0" smtClean="0"/>
              <a:t>2014</a:t>
            </a:r>
            <a:endParaRPr 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ru-RU" sz="4000" dirty="0"/>
          </a:p>
        </p:txBody>
      </p:sp>
      <p:pic>
        <p:nvPicPr>
          <p:cNvPr id="4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725144"/>
            <a:ext cx="2485887" cy="180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128577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99592" y="332656"/>
            <a:ext cx="7772400" cy="1143000"/>
          </a:xfrm>
        </p:spPr>
        <p:txBody>
          <a:bodyPr/>
          <a:lstStyle/>
          <a:p>
            <a:r>
              <a:rPr lang="ru-RU" sz="1800" b="1" dirty="0">
                <a:solidFill>
                  <a:srgbClr val="696464"/>
                </a:solidFill>
                <a:latin typeface="Times New Roman"/>
                <a:ea typeface="Times New Roman"/>
              </a:rPr>
              <a:t>Нормативное обеспечение требований к условиям реализации </a:t>
            </a:r>
            <a:r>
              <a:rPr lang="ru-RU" sz="1800" dirty="0">
                <a:solidFill>
                  <a:srgbClr val="696464"/>
                </a:solidFill>
                <a:latin typeface="Times New Roman"/>
                <a:ea typeface="Times New Roman"/>
              </a:rPr>
              <a:t/>
            </a:r>
            <a:br>
              <a:rPr lang="ru-RU" sz="1800" dirty="0">
                <a:solidFill>
                  <a:srgbClr val="696464"/>
                </a:solidFill>
                <a:latin typeface="Times New Roman"/>
                <a:ea typeface="Times New Roman"/>
              </a:rPr>
            </a:br>
            <a:r>
              <a:rPr lang="ru-RU" sz="1800" b="1" dirty="0">
                <a:solidFill>
                  <a:srgbClr val="696464"/>
                </a:solidFill>
                <a:ea typeface="Times New Roman"/>
                <a:cs typeface="Times New Roman"/>
              </a:rPr>
              <a:t>федерального государственного образовательного стандарта основного общего образования (ФГОС ООО) в общеобразовательном учреждении</a:t>
            </a:r>
            <a:endParaRPr lang="ru-RU" dirty="0"/>
          </a:p>
        </p:txBody>
      </p:sp>
      <p:graphicFrame>
        <p:nvGraphicFramePr>
          <p:cNvPr id="4" name="Объект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84464594"/>
              </p:ext>
            </p:extLst>
          </p:nvPr>
        </p:nvGraphicFramePr>
        <p:xfrm>
          <a:off x="611560" y="1772816"/>
          <a:ext cx="8070418" cy="5724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53" name="Документ" r:id="rId3" imgW="6158529" imgH="511217" progId="Word.Document.12">
                  <p:embed/>
                </p:oleObj>
              </mc:Choice>
              <mc:Fallback>
                <p:oleObj name="Документ" r:id="rId3" imgW="6158529" imgH="511217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611560" y="1772816"/>
                        <a:ext cx="8070418" cy="5724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6238553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>
                <a:solidFill>
                  <a:schemeClr val="tx1"/>
                </a:solidFill>
              </a:rPr>
              <a:t>Спасибо за внимание!</a:t>
            </a:r>
            <a:endParaRPr lang="ru-RU" b="1" dirty="0">
              <a:solidFill>
                <a:schemeClr val="tx1"/>
              </a:solidFill>
            </a:endParaRPr>
          </a:p>
        </p:txBody>
      </p:sp>
      <p:pic>
        <p:nvPicPr>
          <p:cNvPr id="4" name="Графический объект1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848100" y="2781300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5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851920" y="2780928"/>
            <a:ext cx="1905000" cy="1905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4030342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>
          <a:xfrm>
            <a:off x="1547813" y="188913"/>
            <a:ext cx="7010400" cy="1527175"/>
          </a:xfrm>
        </p:spPr>
        <p:txBody>
          <a:bodyPr/>
          <a:lstStyle/>
          <a:p>
            <a:pPr algn="ctr">
              <a:defRPr/>
            </a:pP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</a:rPr>
              <a:t>КГБОУ ДПО «АКИПКРО»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/>
            </a:r>
            <a:b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>Отдел по образованию администрации города Заринска</a:t>
            </a:r>
            <a:b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i="1" dirty="0" smtClean="0">
                <a:solidFill>
                  <a:schemeClr val="tx1"/>
                </a:solidFill>
                <a:latin typeface="Times New Roman" pitchFamily="18" charset="0"/>
              </a:rPr>
              <a:t>Муниципальное бюджетное </a:t>
            </a: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>общеобразовательное учреждение</a:t>
            </a:r>
            <a:b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</a:br>
            <a:r>
              <a:rPr lang="ru-RU" sz="1800" i="1" dirty="0">
                <a:solidFill>
                  <a:schemeClr val="tx1"/>
                </a:solidFill>
                <a:latin typeface="Times New Roman" pitchFamily="18" charset="0"/>
              </a:rPr>
              <a:t>«Лицей «Бригантина»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idx="1"/>
          </p:nvPr>
        </p:nvSpPr>
        <p:spPr>
          <a:xfrm>
            <a:off x="323850" y="1773238"/>
            <a:ext cx="8510588" cy="4824412"/>
          </a:xfrm>
        </p:spPr>
        <p:txBody>
          <a:bodyPr>
            <a:normAutofit fontScale="92500" lnSpcReduction="10000"/>
          </a:bodyPr>
          <a:lstStyle/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i="1" dirty="0">
                <a:solidFill>
                  <a:schemeClr val="folHlink"/>
                </a:solidFill>
              </a:rPr>
              <a:t>              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i="1" dirty="0" smtClean="0"/>
              <a:t>Стажерская практика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800" b="1" i="1" dirty="0" smtClean="0"/>
              <a:t>19.02.2014     </a:t>
            </a:r>
            <a:endParaRPr lang="ru-RU" sz="1800" b="1" i="1" dirty="0"/>
          </a:p>
          <a:p>
            <a:pPr marL="6350" indent="0" algn="ctr">
              <a:buClr>
                <a:srgbClr val="3891A7"/>
              </a:buClr>
              <a:buNone/>
              <a:defRPr/>
            </a:pPr>
            <a:r>
              <a:rPr lang="ru-RU" sz="2400" b="1" i="1" dirty="0" smtClean="0"/>
              <a:t>  </a:t>
            </a:r>
            <a:r>
              <a:rPr lang="ru-RU" sz="3600" dirty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Нормативно-правовое обеспечение  </a:t>
            </a:r>
            <a:r>
              <a:rPr lang="ru-RU" sz="3600" dirty="0" smtClean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в </a:t>
            </a:r>
            <a:r>
              <a:rPr lang="ru-RU" sz="3600" dirty="0" err="1" smtClean="0">
                <a:solidFill>
                  <a:srgbClr val="FFFFFF"/>
                </a:solidFill>
                <a:latin typeface="Calibri"/>
                <a:ea typeface="+mj-ea"/>
                <a:cs typeface="+mj-cs"/>
              </a:rPr>
              <a:t>ус</a:t>
            </a:r>
            <a:r>
              <a:rPr lang="ru-RU" sz="3900" dirty="0" err="1" smtClean="0"/>
              <a:t>Нормативно</a:t>
            </a:r>
            <a:r>
              <a:rPr lang="ru-RU" sz="3900" dirty="0" smtClean="0"/>
              <a:t>-правовое </a:t>
            </a:r>
            <a:r>
              <a:rPr lang="ru-RU" sz="3900" dirty="0"/>
              <a:t>обеспечение  образовательного процесса в условиях реализации нелинейного </a:t>
            </a:r>
            <a:r>
              <a:rPr lang="ru-RU" sz="3900" dirty="0" smtClean="0"/>
              <a:t>расписания</a:t>
            </a:r>
            <a:endParaRPr lang="ru-RU" sz="3900" b="1" i="1" dirty="0" smtClean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i="1" dirty="0" smtClean="0"/>
              <a:t>                                                                                                             Сухих </a:t>
            </a:r>
            <a:r>
              <a:rPr lang="ru-RU" sz="2000" i="1" dirty="0"/>
              <a:t>Любовь Ивановна</a:t>
            </a:r>
            <a:r>
              <a:rPr lang="ru-RU" sz="2000" dirty="0"/>
              <a:t>,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/>
              <a:t>  директор лицея 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 smtClean="0"/>
              <a:t>Телефон</a:t>
            </a:r>
            <a:r>
              <a:rPr lang="ru-RU" sz="2000" dirty="0"/>
              <a:t>: 8 – (385 – 95) -4-08-66</a:t>
            </a:r>
          </a:p>
          <a:p>
            <a:pPr algn="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en-US" sz="2000" dirty="0"/>
              <a:t>E – mail</a:t>
            </a:r>
            <a:r>
              <a:rPr lang="ru-RU" sz="2000" dirty="0"/>
              <a:t>: </a:t>
            </a:r>
            <a:r>
              <a:rPr lang="en-US" sz="2000" u="sng" dirty="0"/>
              <a:t>brigantina.07@mail.ru</a:t>
            </a:r>
            <a:endParaRPr lang="ru-RU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/>
          </a:p>
          <a:p>
            <a:pPr algn="ctr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000" dirty="0"/>
              <a:t>Заринск </a:t>
            </a:r>
            <a:r>
              <a:rPr lang="ru-RU" sz="2000" dirty="0" smtClean="0"/>
              <a:t>2014</a:t>
            </a:r>
            <a:endParaRPr lang="ru-RU" sz="2000" dirty="0"/>
          </a:p>
          <a:p>
            <a:pPr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dirty="0">
              <a:solidFill>
                <a:schemeClr val="folHlink"/>
              </a:solidFill>
            </a:endParaRPr>
          </a:p>
          <a:p>
            <a:pPr>
              <a:lnSpc>
                <a:spcPct val="80000"/>
              </a:lnSpc>
              <a:defRPr/>
            </a:pPr>
            <a:endParaRPr lang="ru-RU" sz="4000" dirty="0"/>
          </a:p>
        </p:txBody>
      </p:sp>
      <p:pic>
        <p:nvPicPr>
          <p:cNvPr id="4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0" y="4955059"/>
            <a:ext cx="2627762" cy="19029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59720116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lvl="0" algn="ctr">
              <a:spcBef>
                <a:spcPts val="0"/>
              </a:spcBef>
            </a:pPr>
            <a:r>
              <a:rPr lang="ru-RU" sz="2000" b="1" dirty="0">
                <a:solidFill>
                  <a:prstClr val="black"/>
                </a:solidFill>
                <a:latin typeface="Cambria"/>
                <a:ea typeface="+mn-ea"/>
                <a:cs typeface="+mn-cs"/>
              </a:rPr>
              <a:t>Нормативно-правовая база школы должна обеспечивать четыре группы условий введения и реализации ФГОС </a:t>
            </a:r>
            <a:r>
              <a:rPr lang="ru-RU" sz="2000" b="1" dirty="0" smtClean="0">
                <a:solidFill>
                  <a:prstClr val="black"/>
                </a:solidFill>
                <a:latin typeface="Cambria"/>
                <a:ea typeface="+mn-ea"/>
                <a:cs typeface="+mn-cs"/>
              </a:rPr>
              <a:t>ООО</a:t>
            </a:r>
            <a:r>
              <a:rPr lang="ru-RU" sz="2000" b="1" dirty="0">
                <a:solidFill>
                  <a:prstClr val="black"/>
                </a:solidFill>
                <a:latin typeface="Cambria"/>
                <a:ea typeface="+mn-ea"/>
                <a:cs typeface="+mn-cs"/>
              </a:rPr>
              <a:t/>
            </a:r>
            <a:br>
              <a:rPr lang="ru-RU" sz="2000" b="1" dirty="0">
                <a:solidFill>
                  <a:prstClr val="black"/>
                </a:solidFill>
                <a:latin typeface="Cambria"/>
                <a:ea typeface="+mn-ea"/>
                <a:cs typeface="+mn-cs"/>
              </a:rPr>
            </a:br>
            <a:endParaRPr lang="ru-RU" sz="2000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indent="0" algn="ctr">
              <a:spcBef>
                <a:spcPts val="95"/>
              </a:spcBef>
              <a:spcAft>
                <a:spcPts val="0"/>
              </a:spcAft>
              <a:buNone/>
            </a:pPr>
            <a:r>
              <a:rPr lang="ru-RU" sz="4000" b="1" dirty="0">
                <a:latin typeface="Times New Roman"/>
                <a:ea typeface="Times New Roman"/>
              </a:rPr>
              <a:t>Первая группа </a:t>
            </a:r>
            <a:r>
              <a:rPr lang="ru-RU" sz="4000" b="1" dirty="0" smtClean="0">
                <a:latin typeface="Times New Roman"/>
                <a:ea typeface="Times New Roman"/>
              </a:rPr>
              <a:t>условий </a:t>
            </a:r>
            <a:r>
              <a:rPr lang="ru-RU" sz="4000" dirty="0" smtClean="0">
                <a:latin typeface="Times New Roman"/>
                <a:ea typeface="Times New Roman"/>
              </a:rPr>
              <a:t>– </a:t>
            </a:r>
          </a:p>
          <a:p>
            <a:pPr indent="0" algn="ctr">
              <a:spcBef>
                <a:spcPts val="95"/>
              </a:spcBef>
              <a:spcAft>
                <a:spcPts val="0"/>
              </a:spcAft>
              <a:buNone/>
            </a:pPr>
            <a:r>
              <a:rPr lang="ru-RU" sz="4000" dirty="0" smtClean="0">
                <a:latin typeface="Times New Roman"/>
                <a:ea typeface="Times New Roman"/>
              </a:rPr>
              <a:t>это </a:t>
            </a:r>
            <a:r>
              <a:rPr lang="ru-RU" sz="4000" dirty="0">
                <a:latin typeface="Times New Roman"/>
                <a:ea typeface="Times New Roman"/>
              </a:rPr>
              <a:t>те условия, реализация которых требует или </a:t>
            </a:r>
            <a:r>
              <a:rPr lang="ru-RU" sz="4000" b="1" dirty="0">
                <a:latin typeface="Times New Roman"/>
                <a:ea typeface="Times New Roman"/>
              </a:rPr>
              <a:t>принятия локального акта</a:t>
            </a:r>
            <a:r>
              <a:rPr lang="ru-RU" sz="4000" dirty="0">
                <a:latin typeface="Times New Roman"/>
                <a:ea typeface="Times New Roman"/>
              </a:rPr>
              <a:t>, или изменения действующего нормативного акта, принятого ОУ ранее. </a:t>
            </a:r>
            <a:endParaRPr lang="ru-RU" sz="4000" dirty="0"/>
          </a:p>
        </p:txBody>
      </p:sp>
      <p:pic>
        <p:nvPicPr>
          <p:cNvPr id="4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20272" y="5229200"/>
            <a:ext cx="1889274" cy="13681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03105885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sz="2400" b="1" dirty="0">
                <a:solidFill>
                  <a:schemeClr val="tx1"/>
                </a:solidFill>
                <a:ea typeface="Times New Roman"/>
                <a:cs typeface="Times New Roman"/>
              </a:rPr>
              <a:t>К ним относятся следующие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т</a:t>
            </a:r>
            <a:r>
              <a:rPr lang="ru-RU" sz="2200" b="1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ребования</a:t>
            </a:r>
            <a:br>
              <a:rPr lang="ru-RU" sz="2200" b="1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</a:br>
            <a:r>
              <a:rPr lang="ru-RU" sz="2200" b="1" dirty="0" smtClean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 </a:t>
            </a:r>
            <a:r>
              <a:rPr lang="ru-RU" sz="2200" b="1" dirty="0">
                <a:solidFill>
                  <a:prstClr val="black"/>
                </a:solidFill>
                <a:latin typeface="Times New Roman"/>
                <a:ea typeface="Times New Roman"/>
                <a:cs typeface="+mn-cs"/>
              </a:rPr>
              <a:t>введения ФГОС основного общего образования:</a:t>
            </a:r>
            <a:endParaRPr lang="ru-RU" b="1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617220" lvl="0" indent="-342900" algn="just">
              <a:spcBef>
                <a:spcPts val="95"/>
              </a:spcBef>
              <a:buClr>
                <a:srgbClr val="D34817"/>
              </a:buClr>
              <a:buFont typeface="Wingdings" pitchFamily="2" charset="2"/>
              <a:buChar char="v"/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эффективное управление ОУ с использованием информационно-коммуникационных технологий;</a:t>
            </a:r>
            <a:endParaRPr lang="ru-RU" sz="15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>
              <a:spcBef>
                <a:spcPts val="95"/>
              </a:spcBef>
              <a:buClr>
                <a:srgbClr val="D34817"/>
              </a:buClr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внедрение новых финансово-экономических  механизмов;</a:t>
            </a:r>
            <a:endParaRPr lang="ru-RU" sz="15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>
              <a:spcBef>
                <a:spcPts val="95"/>
              </a:spcBef>
              <a:buClr>
                <a:srgbClr val="D34817"/>
              </a:buClr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обязательность участия обучающихся и их родителей, в </a:t>
            </a:r>
            <a:r>
              <a:rPr lang="ru-RU" sz="2400" dirty="0" err="1">
                <a:solidFill>
                  <a:prstClr val="black"/>
                </a:solidFill>
                <a:latin typeface="Times New Roman"/>
                <a:ea typeface="Times New Roman"/>
              </a:rPr>
              <a:t>т.ч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. заинтересованной общественности (при наличии органа ГОУ в школе) в разработке ООП, проектировании образовательной среды школы, </a:t>
            </a:r>
            <a:r>
              <a:rPr lang="ru-RU" sz="2400" dirty="0" smtClean="0">
                <a:solidFill>
                  <a:prstClr val="black"/>
                </a:solidFill>
                <a:latin typeface="Times New Roman"/>
                <a:ea typeface="Times New Roman"/>
              </a:rPr>
              <a:t>формировании </a:t>
            </a: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и реализации персональных образовательных маршрутов;</a:t>
            </a:r>
            <a:endParaRPr lang="ru-RU" sz="1500" dirty="0">
              <a:solidFill>
                <a:prstClr val="black"/>
              </a:solidFill>
              <a:latin typeface="Times New Roman"/>
              <a:ea typeface="Times New Roman"/>
            </a:endParaRPr>
          </a:p>
          <a:p>
            <a:pPr lvl="0" algn="just">
              <a:spcBef>
                <a:spcPts val="95"/>
              </a:spcBef>
              <a:buClr>
                <a:srgbClr val="D34817"/>
              </a:buClr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400" dirty="0">
                <a:solidFill>
                  <a:prstClr val="black"/>
                </a:solidFill>
                <a:latin typeface="Times New Roman"/>
                <a:ea typeface="Times New Roman"/>
              </a:rPr>
              <a:t>обновление содержания ООП, технологий реализации.</a:t>
            </a:r>
            <a:endParaRPr lang="ru-RU" sz="1500" dirty="0">
              <a:solidFill>
                <a:prstClr val="black"/>
              </a:solidFill>
              <a:latin typeface="Times New Roman"/>
              <a:ea typeface="Times New Roman"/>
            </a:endParaRPr>
          </a:p>
        </p:txBody>
      </p:sp>
    </p:spTree>
    <p:extLst>
      <p:ext uri="{BB962C8B-B14F-4D97-AF65-F5344CB8AC3E}">
        <p14:creationId xmlns:p14="http://schemas.microsoft.com/office/powerpoint/2010/main" val="3151305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>
                <a:solidFill>
                  <a:schemeClr val="tx1"/>
                </a:solidFill>
                <a:ea typeface="Times New Roman"/>
                <a:cs typeface="Times New Roman"/>
              </a:rPr>
              <a:t>Вторая группа условий</a:t>
            </a:r>
            <a:endParaRPr lang="ru-RU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3600" dirty="0" smtClean="0">
                <a:solidFill>
                  <a:srgbClr val="696464"/>
                </a:solidFill>
                <a:latin typeface="Calibri"/>
                <a:ea typeface="Times New Roman"/>
                <a:cs typeface="Times New Roman"/>
              </a:rPr>
              <a:t> </a:t>
            </a:r>
            <a:r>
              <a:rPr lang="ru-RU" sz="3600" dirty="0">
                <a:latin typeface="Calibri"/>
                <a:ea typeface="Times New Roman"/>
                <a:cs typeface="Times New Roman"/>
              </a:rPr>
              <a:t>это условия, которые требуют принятия локального акта или изменения существующих, по решению школы (о взаимодействии ОУ с другими субъектами).</a:t>
            </a:r>
            <a:endParaRPr lang="ru-RU" dirty="0"/>
          </a:p>
        </p:txBody>
      </p:sp>
      <p:pic>
        <p:nvPicPr>
          <p:cNvPr id="4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036081" y="4437112"/>
            <a:ext cx="3096344" cy="224227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50576413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>
                <a:ea typeface="Times New Roman"/>
                <a:cs typeface="Times New Roman"/>
              </a:rPr>
              <a:t> </a:t>
            </a:r>
            <a:r>
              <a:rPr lang="ru-RU" sz="2700" b="1" dirty="0">
                <a:solidFill>
                  <a:schemeClr val="tx1"/>
                </a:solidFill>
                <a:ea typeface="Times New Roman"/>
                <a:cs typeface="Times New Roman"/>
              </a:rPr>
              <a:t>К этой группе относятся следующие требования введения ФГОС основного общего образования:</a:t>
            </a:r>
            <a:endParaRPr lang="ru-RU" sz="27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spcBef>
                <a:spcPts val="9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800" dirty="0">
                <a:latin typeface="Times New Roman"/>
                <a:ea typeface="Times New Roman"/>
              </a:rPr>
              <a:t>выявление и развитие способностей обучающихся через систему клубов, секций, кружков, организацию ОПД, используя возможности учреждений дополнительного образования детей;</a:t>
            </a:r>
            <a:endParaRPr lang="ru-RU" sz="1800" dirty="0">
              <a:latin typeface="Times New Roman"/>
              <a:ea typeface="Times New Roman"/>
            </a:endParaRPr>
          </a:p>
          <a:p>
            <a:pPr lvl="0" algn="just">
              <a:spcBef>
                <a:spcPts val="9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800" dirty="0">
                <a:latin typeface="Times New Roman"/>
                <a:ea typeface="Times New Roman"/>
              </a:rPr>
              <a:t>включение обучающихся в процессы понимания и преобразования внешкольной социальной среды (района, города).</a:t>
            </a:r>
            <a:endParaRPr lang="ru-RU" sz="1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5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57315" y="5013176"/>
            <a:ext cx="2386452" cy="17281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72717880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a typeface="Times New Roman"/>
                <a:cs typeface="Times New Roman"/>
              </a:rPr>
              <a:t>Третья группа условий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ru-RU" sz="2800" dirty="0">
                <a:latin typeface="Calibri"/>
                <a:ea typeface="Times New Roman"/>
                <a:cs typeface="Times New Roman"/>
              </a:rPr>
              <a:t>не требует принятия специального локального акта, но, тем не менее, требует действий по созданию документов и (или) пакета документов (планов, графиков </a:t>
            </a:r>
            <a:r>
              <a:rPr lang="ru-RU" sz="2800" dirty="0" err="1">
                <a:latin typeface="Calibri"/>
                <a:ea typeface="Times New Roman"/>
                <a:cs typeface="Times New Roman"/>
              </a:rPr>
              <a:t>и.т.д</a:t>
            </a:r>
            <a:r>
              <a:rPr lang="ru-RU" sz="2800" dirty="0">
                <a:latin typeface="Calibri"/>
                <a:ea typeface="Times New Roman"/>
                <a:cs typeface="Times New Roman"/>
              </a:rPr>
              <a:t>.)</a:t>
            </a:r>
            <a:endParaRPr lang="ru-RU" dirty="0"/>
          </a:p>
        </p:txBody>
      </p:sp>
      <p:pic>
        <p:nvPicPr>
          <p:cNvPr id="4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796136" y="4293096"/>
            <a:ext cx="3124939" cy="22629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3272011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pPr indent="540385" algn="just">
              <a:spcBef>
                <a:spcPts val="95"/>
              </a:spcBef>
              <a:spcAft>
                <a:spcPts val="0"/>
              </a:spcAft>
            </a:pPr>
            <a: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</a:rPr>
              <a:t>Документы необходимы для реализации таких требований введения ФГОС как:</a:t>
            </a:r>
            <a:br>
              <a:rPr lang="ru-RU" sz="2400" b="1" dirty="0">
                <a:solidFill>
                  <a:schemeClr val="tx1"/>
                </a:solidFill>
                <a:latin typeface="Times New Roman"/>
                <a:ea typeface="Times New Roman"/>
              </a:rPr>
            </a:br>
            <a:endParaRPr lang="ru-RU" sz="2400" b="1" dirty="0">
              <a:solidFill>
                <a:schemeClr val="tx1"/>
              </a:solidFill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lvl="0" algn="just">
              <a:spcBef>
                <a:spcPts val="9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800" dirty="0">
                <a:latin typeface="Times New Roman"/>
                <a:ea typeface="Times New Roman"/>
              </a:rPr>
              <a:t>применение в УВП современных образовательных технологий деятельностного типа;</a:t>
            </a:r>
            <a:endParaRPr lang="ru-RU" sz="1800" dirty="0">
              <a:latin typeface="Times New Roman"/>
              <a:ea typeface="Times New Roman"/>
            </a:endParaRPr>
          </a:p>
          <a:p>
            <a:pPr lvl="0" algn="just">
              <a:spcBef>
                <a:spcPts val="9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800" dirty="0">
                <a:latin typeface="Times New Roman"/>
                <a:ea typeface="Times New Roman"/>
              </a:rPr>
              <a:t>использование эффективной самостоятельной работы обучающихся при поддержке педагогических работников;</a:t>
            </a:r>
            <a:endParaRPr lang="ru-RU" sz="1800" dirty="0">
              <a:latin typeface="Times New Roman"/>
              <a:ea typeface="Times New Roman"/>
            </a:endParaRPr>
          </a:p>
          <a:p>
            <a:pPr lvl="0" algn="just">
              <a:spcBef>
                <a:spcPts val="95"/>
              </a:spcBef>
              <a:spcAft>
                <a:spcPts val="0"/>
              </a:spcAft>
              <a:buFont typeface="Wingdings" pitchFamily="2" charset="2"/>
              <a:buChar char="v"/>
              <a:tabLst>
                <a:tab pos="630555" algn="l"/>
              </a:tabLst>
            </a:pPr>
            <a:r>
              <a:rPr lang="ru-RU" sz="2800" dirty="0">
                <a:latin typeface="Times New Roman"/>
                <a:ea typeface="Times New Roman"/>
              </a:rPr>
              <a:t>достижение планируемых результатов освоения ООП и др.</a:t>
            </a:r>
            <a:endParaRPr lang="ru-RU" sz="1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4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300192" y="4653136"/>
            <a:ext cx="2663874" cy="1929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367041942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>
                <a:ea typeface="Times New Roman"/>
                <a:cs typeface="Times New Roman"/>
              </a:rPr>
              <a:t>Четвертая группа условий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indent="540385" algn="just">
              <a:spcBef>
                <a:spcPts val="95"/>
              </a:spcBef>
              <a:spcAft>
                <a:spcPts val="0"/>
              </a:spcAft>
            </a:pPr>
            <a:r>
              <a:rPr lang="ru-RU" sz="2800" dirty="0">
                <a:latin typeface="Times New Roman"/>
                <a:ea typeface="Times New Roman"/>
              </a:rPr>
              <a:t>не требует создания или изменения локальных актов школы. К ним следует отнести аспекты, связанные с кадровым обеспечением образовательного процесса, за исключением вопросов по НСОТ (например, непрерывность профессионального развития педагогических работников общеобразовательного учреждения).</a:t>
            </a:r>
            <a:endParaRPr lang="ru-RU" sz="1800" dirty="0">
              <a:latin typeface="Times New Roman"/>
              <a:ea typeface="Times New Roman"/>
            </a:endParaRPr>
          </a:p>
          <a:p>
            <a:endParaRPr lang="ru-RU" dirty="0"/>
          </a:p>
        </p:txBody>
      </p:sp>
      <p:pic>
        <p:nvPicPr>
          <p:cNvPr id="5" name="Графический объект17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16216" y="5027067"/>
            <a:ext cx="2528326" cy="183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96137868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Работа в группах</a:t>
            </a:r>
            <a:endParaRPr lang="ru-RU" dirty="0"/>
          </a:p>
        </p:txBody>
      </p:sp>
      <p:pic>
        <p:nvPicPr>
          <p:cNvPr id="4" name="Графический объект17"/>
          <p:cNvPicPr>
            <a:picLocks noGrp="1" noChangeAspect="1" noChangeArrowheads="1"/>
          </p:cNvPicPr>
          <p:nvPr>
            <p:ph sz="quarter"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67744" y="1844824"/>
            <a:ext cx="5396408" cy="43204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755099901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2.jpeg"/></Relationships>
</file>

<file path=ppt/theme/theme1.xml><?xml version="1.0" encoding="utf-8"?>
<a:theme xmlns:a="http://schemas.openxmlformats.org/drawingml/2006/main" name="Справедливость">
  <a:themeElements>
    <a:clrScheme name="Справедливость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Справедливость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Справедливость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381</TotalTime>
  <Words>400</Words>
  <Application>Microsoft Office PowerPoint</Application>
  <PresentationFormat>Экран (4:3)</PresentationFormat>
  <Paragraphs>46</Paragraphs>
  <Slides>12</Slides>
  <Notes>0</Notes>
  <HiddenSlides>0</HiddenSlides>
  <MMClips>0</MMClips>
  <ScaleCrop>false</ScaleCrop>
  <HeadingPairs>
    <vt:vector size="6" baseType="variant">
      <vt:variant>
        <vt:lpstr>Тема</vt:lpstr>
      </vt:variant>
      <vt:variant>
        <vt:i4>2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5" baseType="lpstr">
      <vt:lpstr>Справедливость</vt:lpstr>
      <vt:lpstr>Солнцестояние</vt:lpstr>
      <vt:lpstr>Документ Microsoft Word</vt:lpstr>
      <vt:lpstr>КГБОУ ДПО «АКИПКРО» Отдел по образованию администрации города Заринска Муниципальное бюджетное общеобразовательное учреждение «Лицей «Бригантина»</vt:lpstr>
      <vt:lpstr>Нормативно-правовая база школы должна обеспечивать четыре группы условий введения и реализации ФГОС ООО </vt:lpstr>
      <vt:lpstr>К ним относятся следующие требования  введения ФГОС основного общего образования:</vt:lpstr>
      <vt:lpstr>Вторая группа условий</vt:lpstr>
      <vt:lpstr> К этой группе относятся следующие требования введения ФГОС основного общего образования:</vt:lpstr>
      <vt:lpstr>Третья группа условий</vt:lpstr>
      <vt:lpstr>Документы необходимы для реализации таких требований введения ФГОС как: </vt:lpstr>
      <vt:lpstr>Четвертая группа условий</vt:lpstr>
      <vt:lpstr>Работа в группах</vt:lpstr>
      <vt:lpstr>Нормативное обеспечение требований к условиям реализации  федерального государственного образовательного стандарта основного общего образования (ФГОС ООО) в общеобразовательном учреждении</vt:lpstr>
      <vt:lpstr>Спасибо за внимание!</vt:lpstr>
      <vt:lpstr>КГБОУ ДПО «АКИПКРО» Отдел по образованию администрации города Заринска Муниципальное бюджетное общеобразовательное учреждение «Лицей «Бригантина»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Обеспечение правовых условий введения ФГОС ООО</dc:title>
  <dc:creator>Bronnikova Irina</dc:creator>
  <cp:lastModifiedBy>User</cp:lastModifiedBy>
  <cp:revision>28</cp:revision>
  <dcterms:created xsi:type="dcterms:W3CDTF">2013-09-25T04:39:08Z</dcterms:created>
  <dcterms:modified xsi:type="dcterms:W3CDTF">2014-02-15T05:51:40Z</dcterms:modified>
</cp:coreProperties>
</file>